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7" r:id="rId3"/>
    <p:sldId id="258" r:id="rId4"/>
    <p:sldId id="298" r:id="rId5"/>
    <p:sldId id="299" r:id="rId6"/>
    <p:sldId id="300" r:id="rId7"/>
    <p:sldId id="301" r:id="rId8"/>
    <p:sldId id="302" r:id="rId9"/>
    <p:sldId id="285"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70" d="100"/>
          <a:sy n="70"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10/6/2022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3. </a:t>
            </a: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TRÌNH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TRỌT</a:t>
            </a:r>
            <a:r>
              <a:rPr lang="en-US" sz="2400" b="1" dirty="0">
                <a:solidFill>
                  <a:srgbClr val="FF0000"/>
                </a:solidFill>
                <a:latin typeface="Arial" panose="020B0604020202020204" pitchFamily="34" charset="0"/>
                <a:cs typeface="Arial" panose="020B0604020202020204" pitchFamily="34" charset="0"/>
              </a:rPr>
              <a:t> ( </a:t>
            </a:r>
            <a:r>
              <a:rPr lang="en-US" sz="2400" b="1" dirty="0" err="1">
                <a:solidFill>
                  <a:srgbClr val="FF0000"/>
                </a:solidFill>
                <a:latin typeface="Arial" panose="020B0604020202020204" pitchFamily="34" charset="0"/>
                <a:cs typeface="Arial" panose="020B0604020202020204" pitchFamily="34" charset="0"/>
              </a:rPr>
              <a:t>tiết</a:t>
            </a:r>
            <a:r>
              <a:rPr lang="en-US" sz="2400" b="1" dirty="0">
                <a:solidFill>
                  <a:srgbClr val="FF0000"/>
                </a:solidFill>
                <a:latin typeface="Arial" panose="020B0604020202020204" pitchFamily="34" charset="0"/>
                <a:cs typeface="Arial" panose="020B0604020202020204" pitchFamily="34" charset="0"/>
              </a:rPr>
              <a:t> 5)</a:t>
            </a:r>
            <a:endParaRPr lang="en-US" sz="2400" dirty="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406078" y="609600"/>
            <a:ext cx="8534400" cy="830997"/>
          </a:xfrm>
          <a:prstGeom prst="rect">
            <a:avLst/>
          </a:prstGeom>
        </p:spPr>
        <p:txBody>
          <a:bodyPr wrap="square">
            <a:spAutoFit/>
          </a:bodyPr>
          <a:lstStyle/>
          <a:p>
            <a:r>
              <a:rPr lang="en-US" sz="2400" b="1">
                <a:solidFill>
                  <a:srgbClr val="000099"/>
                </a:solidFill>
                <a:latin typeface="Arial" panose="020B0604020202020204" pitchFamily="34" charset="0"/>
                <a:cs typeface="Arial" panose="020B0604020202020204" pitchFamily="34" charset="0"/>
              </a:rPr>
              <a:t>Ở địa phương em có những phương pháp gieo trồng nào</a:t>
            </a:r>
          </a:p>
          <a:p>
            <a:r>
              <a:rPr lang="vi-VN" sz="2400" b="1">
                <a:solidFill>
                  <a:srgbClr val="000099"/>
                </a:solidFill>
              </a:rPr>
              <a:t>Ghi trên giấy A4. Giờ sau nộp </a:t>
            </a:r>
            <a:r>
              <a:rPr lang="en-US" sz="2400" b="1">
                <a:solidFill>
                  <a:srgbClr val="000099"/>
                </a:solidFill>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4.CHĂM SÓC</a:t>
            </a:r>
          </a:p>
        </p:txBody>
      </p:sp>
      <p:sp>
        <p:nvSpPr>
          <p:cNvPr id="3" name="Content Placeholder 2"/>
          <p:cNvSpPr>
            <a:spLocks noGrp="1"/>
          </p:cNvSpPr>
          <p:nvPr>
            <p:ph sz="half" idx="1"/>
          </p:nvPr>
        </p:nvSpPr>
        <p:spPr>
          <a:xfrm>
            <a:off x="228600" y="1295400"/>
            <a:ext cx="4038600" cy="2162810"/>
          </a:xfrm>
        </p:spPr>
        <p:txBody>
          <a:bodyPr>
            <a:normAutofit lnSpcReduction="10000"/>
          </a:bodyPr>
          <a:lstStyle/>
          <a:p>
            <a:r>
              <a:rPr lang="en-US">
                <a:gradFill>
                  <a:gsLst>
                    <a:gs pos="0">
                      <a:srgbClr val="007BD3"/>
                    </a:gs>
                    <a:gs pos="100000">
                      <a:srgbClr val="034373"/>
                    </a:gs>
                  </a:gsLst>
                  <a:lin scaled="0"/>
                </a:gradFill>
              </a:rPr>
              <a:t>So sánh sự phát triển của 2 cây trồng trong hình 3.6.Nguyên nhân tạo nên sự khác biệt là gì?</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5" y="3886200"/>
            <a:ext cx="8343900" cy="1568450"/>
          </a:xfrm>
          <a:prstGeom prst="rect">
            <a:avLst/>
          </a:prstGeom>
          <a:noFill/>
          <a:ln w="9525">
            <a:noFill/>
          </a:ln>
        </p:spPr>
        <p:txBody>
          <a:bodyPr wrap="square">
            <a:spAutoFit/>
          </a:bodyPr>
          <a:lstStyle/>
          <a:p>
            <a:pPr indent="0"/>
            <a:r>
              <a:rPr lang="en-US" sz="2400" b="0">
                <a:latin typeface="Times New Roman" panose="02020603050405020304" pitchFamily="18" charset="0"/>
              </a:rPr>
              <a:t> Cùng một giống cây nhưng có những cây có khả năng phát triển tốt, có cây có sức sống kém. Vì vậy khi trồng cây phải lựa chọn giống cây con khoẻ mạnh như nhau để đối chiếu với việc chăm sóc, nếu không kết quả có khi không như mong muốn.</a:t>
            </a: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a:gradFill>
                  <a:gsLst>
                    <a:gs pos="0">
                      <a:srgbClr val="7B32B2"/>
                    </a:gs>
                    <a:gs pos="100000">
                      <a:srgbClr val="401A5D"/>
                    </a:gs>
                  </a:gsLst>
                  <a:lin scaled="0"/>
                </a:gradFill>
              </a:rPr>
              <a:t>Trả lời:</a:t>
            </a:r>
          </a:p>
          <a:p>
            <a:pPr marL="0" indent="0">
              <a:buNone/>
            </a:pPr>
            <a:r>
              <a:rPr lang="en-US" b="1">
                <a:solidFill>
                  <a:srgbClr val="0070C0"/>
                </a:solidFill>
              </a:rPr>
              <a:t>1.Hạt không mọc, cây bị sâu bệnh,cây mọc quá dày --&gt; đảm bảo mật độ, khoảng cách để cây phát triển tốt</a:t>
            </a:r>
          </a:p>
          <a:p>
            <a:pPr marL="0" indent="0">
              <a:buNone/>
            </a:pPr>
            <a:r>
              <a:rPr lang="en-US" b="1">
                <a:solidFill>
                  <a:srgbClr val="0070C0"/>
                </a:solidFill>
              </a:rPr>
              <a:t>2. Dễ hòa tan, giàu dinh dưỡng --&gt;giúp cây hấp thu chất dinh dưỡng dễ dàng, nhanh chóng.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229600" cy="1143000"/>
          </a:xfrm>
        </p:spPr>
        <p:txBody>
          <a:bodyPr>
            <a:normAutofit fontScale="90000"/>
          </a:bodyPr>
          <a:lstStyle/>
          <a:p>
            <a:pPr algn="l"/>
            <a:r>
              <a:rPr lang="en-US" sz="3600" b="1">
                <a:solidFill>
                  <a:srgbClr val="FF0000"/>
                </a:solidFill>
              </a:rPr>
              <a:t>5.Thu hoạch:đảm bảo thu được số lượng và chất lượng sản phẩm trồng trọt đạt tiêu chuẩn.</a:t>
            </a:r>
          </a:p>
        </p:txBody>
      </p:sp>
      <p:sp>
        <p:nvSpPr>
          <p:cNvPr id="3" name="Content Placeholder 2"/>
          <p:cNvSpPr>
            <a:spLocks noGrp="1"/>
          </p:cNvSpPr>
          <p:nvPr>
            <p:ph sz="half" idx="1"/>
          </p:nvPr>
        </p:nvSpPr>
        <p:spPr>
          <a:xfrm>
            <a:off x="-76200" y="1066800"/>
            <a:ext cx="9354185"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a:t> Quan  sát  Hình  3.7  và trả lời  yêu  cầu:  Nêu phương pháp thu hoạch tương ứng với mỗi hình?</a:t>
            </a:r>
          </a:p>
          <a:p>
            <a:endParaRPr lang="en-US"/>
          </a:p>
        </p:txBody>
      </p:sp>
      <p:pic>
        <p:nvPicPr>
          <p:cNvPr id="127" name="Picture 3"/>
          <p:cNvPicPr>
            <a:picLocks noGrp="1" noChangeAspect="1"/>
          </p:cNvPicPr>
          <p:nvPr>
            <p:ph sz="half" idx="2"/>
          </p:nvPr>
        </p:nvPicPr>
        <p:blipFill>
          <a:blip r:embed="rId2"/>
          <a:stretch>
            <a:fillRect/>
          </a:stretch>
        </p:blipFill>
        <p:spPr>
          <a:xfrm>
            <a:off x="387350" y="1828800"/>
            <a:ext cx="8065135" cy="2637155"/>
          </a:xfrm>
          <a:prstGeom prst="rect">
            <a:avLst/>
          </a:prstGeom>
          <a:noFill/>
          <a:ln w="9525">
            <a:noFill/>
          </a:ln>
        </p:spPr>
      </p:pic>
      <p:sp>
        <p:nvSpPr>
          <p:cNvPr id="4" name="Rounded Rectangle 3"/>
          <p:cNvSpPr/>
          <p:nvPr/>
        </p:nvSpPr>
        <p:spPr>
          <a:xfrm>
            <a:off x="-76835" y="4572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a:solidFill>
                  <a:srgbClr val="FF0000"/>
                </a:solidFill>
              </a:rPr>
              <a:t>Khi thu hoạch cần đảm bảo những yêu cầu gì?</a:t>
            </a:r>
          </a:p>
          <a:p>
            <a:pPr algn="ctr"/>
            <a:r>
              <a:rPr lang="en-US" sz="2000" b="1">
                <a:solidFill>
                  <a:srgbClr val="0070C0"/>
                </a:solidFill>
              </a:rPr>
              <a:t>-Đảm bảo thu được số lượng và chất lượng sản phẩm trồng trọt đạt tiêu chuẩn.</a:t>
            </a:r>
          </a:p>
          <a:p>
            <a:pPr algn="ctr"/>
            <a:r>
              <a:rPr lang="en-US" sz="2000" b="1">
                <a:solidFill>
                  <a:srgbClr val="0070C0"/>
                </a:solidFill>
              </a:rPr>
              <a:t>-Nên thu hoạch vào những lúc thời tiết mát mẻ, không nắng gắt, không mưa.</a:t>
            </a:r>
          </a:p>
          <a:p>
            <a:pPr algn="ctr"/>
            <a:endParaRPr lang="en-US" sz="2000" b="1">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a:solidFill>
                  <a:srgbClr val="0070C0"/>
                </a:solidFill>
              </a:rPr>
              <a:t>Những loại cây trồng khác nhau sẽ có phương pháp thu hoạch khác nhau, em hãy hoàn thành bài tập sau đây để tìm hiểu việc ứng dụng các phương pháp thu hoạch</a:t>
            </a: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a:t>1. Lúa, hoa, rau muống</a:t>
            </a:r>
          </a:p>
          <a:p>
            <a:pPr marL="0" indent="0">
              <a:buNone/>
            </a:pPr>
            <a:r>
              <a:rPr lang="en-US"/>
              <a:t>2. Cam, quýt, xoài, dưa</a:t>
            </a:r>
          </a:p>
          <a:p>
            <a:pPr marL="0" indent="0">
              <a:buNone/>
            </a:pPr>
            <a:r>
              <a:rPr lang="en-US"/>
              <a:t>3. Khoai mì, khoai lang</a:t>
            </a:r>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rPr>
              <a:t>1c, 2a, 3b</a:t>
            </a:r>
          </a:p>
        </p:txBody>
      </p:sp>
      <p:sp>
        <p:nvSpPr>
          <p:cNvPr id="6" name="Rectangles 5"/>
          <p:cNvSpPr/>
          <p:nvPr/>
        </p:nvSpPr>
        <p:spPr>
          <a:xfrm>
            <a:off x="304165" y="4495800"/>
            <a:ext cx="8535035"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rPr>
              <a:t>Do vị trí hình thành sản phẩm của mỗi loại cây trồng khác nhau nên ta có phương pháp thu hoạch khác nhau.</a:t>
            </a:r>
          </a:p>
          <a:p>
            <a:pPr algn="l"/>
            <a:r>
              <a:rPr lang="en-US" sz="2400" b="1" i="1">
                <a:gradFill>
                  <a:gsLst>
                    <a:gs pos="0">
                      <a:srgbClr val="012D86"/>
                    </a:gs>
                    <a:gs pos="100000">
                      <a:srgbClr val="0E2557"/>
                    </a:gs>
                  </a:gsLst>
                  <a:lin scaled="0"/>
                </a:gradFill>
              </a:rPr>
              <a:t>+ Củ --&gt; dưới đất</a:t>
            </a:r>
          </a:p>
          <a:p>
            <a:pPr algn="l"/>
            <a:r>
              <a:rPr lang="en-US" sz="2400" b="1" i="1">
                <a:gradFill>
                  <a:gsLst>
                    <a:gs pos="0">
                      <a:srgbClr val="012D86"/>
                    </a:gs>
                    <a:gs pos="100000">
                      <a:srgbClr val="0E2557"/>
                    </a:gs>
                  </a:gsLst>
                  <a:lin scaled="0"/>
                </a:gradFill>
              </a:rPr>
              <a:t>+ Trái --&gt; cuống dài, ngắn, dạng chùm hay riêng biệt</a:t>
            </a:r>
          </a:p>
          <a:p>
            <a:pPr algn="l"/>
            <a:r>
              <a:rPr lang="en-US" sz="2400" b="1" i="1">
                <a:gradFill>
                  <a:gsLst>
                    <a:gs pos="0">
                      <a:srgbClr val="012D86"/>
                    </a:gs>
                    <a:gs pos="100000">
                      <a:srgbClr val="0E2557"/>
                    </a:gs>
                  </a:gsLst>
                  <a:lin scaled="0"/>
                </a:gradFill>
              </a:rPr>
              <a:t>+ Hoa, lá, hạt --&gt; cần dùng các bộ phận trên cây khác nhau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Hãy kể tên một số loại cây trồng được gieo trồng vào các thời vụ đó.</a:t>
            </a:r>
          </a:p>
          <a:p>
            <a:r>
              <a:rPr lang="en-US" sz="2400" b="1">
                <a:solidFill>
                  <a:srgbClr val="0000FF"/>
                </a:solidFill>
                <a:latin typeface="Arial" panose="020B0604020202020204" pitchFamily="34" charset="0"/>
                <a:cs typeface="Arial" panose="020B0604020202020204"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On-screen Show (4:3)</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thanh lam</cp:lastModifiedBy>
  <cp:revision>45</cp:revision>
  <dcterms:created xsi:type="dcterms:W3CDTF">2022-07-15T07:39:00Z</dcterms:created>
  <dcterms:modified xsi:type="dcterms:W3CDTF">2022-10-06T00:32:23Z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